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6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2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7.xml" ContentType="application/vnd.openxmlformats-officedocument.presentationml.notesSlid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0080625" cy="7559675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move the slide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2000" spc="-1" strike="noStrike">
                <a:latin typeface="Arial"/>
              </a:rPr>
              <a:t>Click to edit the notes format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pt-BR" sz="1400" spc="-1" strike="noStrike">
                <a:latin typeface="Times New Roman"/>
              </a:rPr>
              <a:t>&lt;header&gt;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pt-BR" sz="1400" spc="-1" strike="noStrike">
                <a:latin typeface="Times New Roman"/>
              </a:rPr>
              <a:t>&lt;date/time&gt;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pt-BR" sz="1400" spc="-1" strike="noStrike">
                <a:latin typeface="Times New Roman"/>
              </a:defRPr>
            </a:lvl1pPr>
          </a:lstStyle>
          <a:p>
            <a:r>
              <a:rPr b="0" lang="pt-BR" sz="1400" spc="-1" strike="noStrike">
                <a:latin typeface="Times New Roman"/>
              </a:rPr>
              <a:t>&lt;footer&gt;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A503EA7F-8044-4A8A-A297-539D0F629FF7}" type="slidenum">
              <a:rPr b="0" lang="pt-BR" sz="1400" spc="-1" strike="noStrike">
                <a:latin typeface="Times New Roman"/>
              </a:rPr>
              <a:t>&lt;number&gt;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24" name="CustomShape 77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51" name="CustomShape 32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54" name="CustomShape 44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57" name="CustomShape 68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60" name="CustomShape 87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63" name="CustomShape 50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66" name="CustomShape 56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69" name="CustomShape 62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72" name="CustomShape 74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33" name="CustomShape 5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36" name="CustomShape 82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39" name="CustomShape 14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42" name="CustomShape 24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45" name="CustomShape 38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sldImg"/>
          </p:nvPr>
        </p:nvSpPr>
        <p:spPr>
          <a:xfrm>
            <a:off x="1376280" y="1336680"/>
            <a:ext cx="4802760" cy="3602520"/>
          </a:xfrm>
          <a:prstGeom prst="rect">
            <a:avLst/>
          </a:prstGeom>
          <a:ln w="0">
            <a:noFill/>
          </a:ln>
        </p:spPr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2960" cy="420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pt-BR" sz="2000" spc="-1" strike="noStrike">
              <a:latin typeface="Arial"/>
            </a:endParaRPr>
          </a:p>
        </p:txBody>
      </p:sp>
      <p:sp>
        <p:nvSpPr>
          <p:cNvPr id="248" name="CustomShape 26"/>
          <p:cNvSpPr/>
          <p:nvPr/>
        </p:nvSpPr>
        <p:spPr>
          <a:xfrm>
            <a:off x="0" y="10155240"/>
            <a:ext cx="3271320" cy="53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b="0" lang="pt-BR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3150000"/>
            <a:ext cx="9715320" cy="1255320"/>
          </a:xfrm>
          <a:prstGeom prst="rect">
            <a:avLst/>
          </a:prstGeom>
          <a:solidFill>
            <a:srgbClr val="e74c3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edit the title text </a:t>
            </a:r>
            <a:r>
              <a:rPr b="0" lang="pt-BR" sz="4400" spc="-1" strike="noStrike">
                <a:latin typeface="Arial"/>
              </a:rPr>
              <a:t>format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Click to edit the outline text format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Second Outline Level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Third Outline Level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Fourth Outline Level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Fifth Outline Level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Sixth Outline Level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Seventh Outline Level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180000"/>
            <a:ext cx="9715320" cy="125532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2"/>
          <p:cNvSpPr/>
          <p:nvPr/>
        </p:nvSpPr>
        <p:spPr>
          <a:xfrm>
            <a:off x="7560000" y="6840000"/>
            <a:ext cx="2515320" cy="53532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3"/>
          <p:cNvSpPr/>
          <p:nvPr/>
        </p:nvSpPr>
        <p:spPr>
          <a:xfrm>
            <a:off x="900000" y="6840000"/>
            <a:ext cx="6475320" cy="535320"/>
          </a:xfrm>
          <a:prstGeom prst="rect">
            <a:avLst/>
          </a:prstGeom>
          <a:solidFill>
            <a:srgbClr val="bdc3c7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4"/>
          <p:cNvSpPr/>
          <p:nvPr/>
        </p:nvSpPr>
        <p:spPr>
          <a:xfrm>
            <a:off x="180000" y="6840000"/>
            <a:ext cx="535320" cy="53532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Click to edit the title text format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Click to edit the outline text format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Second Outline Level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Third Outline Level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Fourth Outline Level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Fifth Outline Level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Sixth Outline Level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Seventh Outline Level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mailto:gustavo.hochuli@pucpr.br" TargetMode="External"/><Relationship Id="rId2" Type="http://schemas.openxmlformats.org/officeDocument/2006/relationships/hyperlink" Target="mailto:aghochuli@ppgia.pucpr.br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hyperlink" Target="https://github.com/andrehochuli/teaching/blob/main/ComputerVision/Lecture%2011%20-%20Image%20Segmentation/Lecture_11_Real_time_YOLOv4_Object_Detection_on_Webcam_in_Google_Colab_%7C_Images_and_Video.ipynb" TargetMode="External"/><Relationship Id="rId3" Type="http://schemas.openxmlformats.org/officeDocument/2006/relationships/hyperlink" Target="https://github.com/Asadullah-Dal17/yolov4-opencv-python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hyperlink" Target="https://github.com/andrehochuli/teaching/blob/main/ComputerVision/Lecture%2011%20-%20Image%20Segmentation/Lecture_11_Image_Segmentation_UNET.ipynb" TargetMode="External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75"/>
          <p:cNvSpPr/>
          <p:nvPr/>
        </p:nvSpPr>
        <p:spPr>
          <a:xfrm>
            <a:off x="360000" y="333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Lecture 11 – Image Segmentation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88" name="CustomShape 76"/>
          <p:cNvSpPr/>
          <p:nvPr/>
        </p:nvSpPr>
        <p:spPr>
          <a:xfrm>
            <a:off x="540000" y="4680000"/>
            <a:ext cx="9175320" cy="251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2200" spc="-1" strike="noStrike">
                <a:solidFill>
                  <a:srgbClr val="1c1c1c"/>
                </a:solidFill>
                <a:latin typeface="Latin Modern Sans"/>
                <a:ea typeface="DejaVu Sans"/>
              </a:rPr>
              <a:t>Prof. André Gustavo Hochuli</a:t>
            </a: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pt-BR" sz="2200" spc="-1" strike="noStrike" u="sng">
                <a:solidFill>
                  <a:srgbClr val="0000ff"/>
                </a:solidFill>
                <a:uFillTx/>
                <a:latin typeface="Latin Modern Sans"/>
                <a:ea typeface="DejaVu Sans"/>
                <a:hlinkClick r:id="rId1"/>
              </a:rPr>
              <a:t>gustavo.hochuli@pucpr.br</a:t>
            </a: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pt-BR" sz="2200" spc="-1" strike="noStrike" u="sng">
                <a:solidFill>
                  <a:srgbClr val="0000ff"/>
                </a:solidFill>
                <a:uFillTx/>
                <a:latin typeface="Latin Modern Sans"/>
                <a:ea typeface="DejaVu Sans"/>
                <a:hlinkClick r:id="rId2"/>
              </a:rPr>
              <a:t>aghochuli@ppgia.pucpr.br</a:t>
            </a: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27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Object Detection - Yolo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50" name="CustomShape 28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1" name="CustomShape 29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52" name="CustomShape 30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53" name="Text Box 6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54" name="" descr=""/>
          <p:cNvPicPr/>
          <p:nvPr/>
        </p:nvPicPr>
        <p:blipFill>
          <a:blip r:embed="rId1"/>
          <a:stretch/>
        </p:blipFill>
        <p:spPr>
          <a:xfrm>
            <a:off x="6475680" y="1087920"/>
            <a:ext cx="3239280" cy="1251360"/>
          </a:xfrm>
          <a:prstGeom prst="rect">
            <a:avLst/>
          </a:prstGeom>
          <a:ln w="0">
            <a:noFill/>
          </a:ln>
        </p:spPr>
      </p:pic>
      <p:sp>
        <p:nvSpPr>
          <p:cNvPr id="155" name=""/>
          <p:cNvSpPr/>
          <p:nvPr/>
        </p:nvSpPr>
        <p:spPr>
          <a:xfrm>
            <a:off x="7560000" y="1087920"/>
            <a:ext cx="975240" cy="125136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CustomShape 31"/>
          <p:cNvSpPr/>
          <p:nvPr/>
        </p:nvSpPr>
        <p:spPr>
          <a:xfrm>
            <a:off x="360000" y="18295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You Look Once (2015) </a:t>
            </a:r>
            <a:endParaRPr b="0" lang="pt-BR" sz="20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Joseph Redmon / Ross Girshick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pic>
        <p:nvPicPr>
          <p:cNvPr id="157" name="" descr=""/>
          <p:cNvPicPr/>
          <p:nvPr/>
        </p:nvPicPr>
        <p:blipFill>
          <a:blip r:embed="rId2"/>
          <a:stretch/>
        </p:blipFill>
        <p:spPr>
          <a:xfrm>
            <a:off x="698760" y="2992320"/>
            <a:ext cx="9020520" cy="3306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39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Object Detection - Yolo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59" name="CustomShape 40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0" name="CustomShape 41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61" name="CustomShape 42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62" name="Text Box 8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1"/>
          <a:stretch/>
        </p:blipFill>
        <p:spPr>
          <a:xfrm>
            <a:off x="6475680" y="1087920"/>
            <a:ext cx="3239280" cy="1251360"/>
          </a:xfrm>
          <a:prstGeom prst="rect">
            <a:avLst/>
          </a:prstGeom>
          <a:ln w="0">
            <a:noFill/>
          </a:ln>
        </p:spPr>
      </p:pic>
      <p:sp>
        <p:nvSpPr>
          <p:cNvPr id="164" name=""/>
          <p:cNvSpPr/>
          <p:nvPr/>
        </p:nvSpPr>
        <p:spPr>
          <a:xfrm>
            <a:off x="7560000" y="1087920"/>
            <a:ext cx="975240" cy="125136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43"/>
          <p:cNvSpPr/>
          <p:nvPr/>
        </p:nvSpPr>
        <p:spPr>
          <a:xfrm>
            <a:off x="360000" y="18295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 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pic>
        <p:nvPicPr>
          <p:cNvPr id="166" name="" descr=""/>
          <p:cNvPicPr/>
          <p:nvPr/>
        </p:nvPicPr>
        <p:blipFill>
          <a:blip r:embed="rId2"/>
          <a:stretch/>
        </p:blipFill>
        <p:spPr>
          <a:xfrm>
            <a:off x="1658160" y="2295720"/>
            <a:ext cx="6856920" cy="4456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63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Let’s Code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68" name="CustomShape 64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9" name="CustomShape 65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70" name="CustomShape 66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71" name="Text Box 12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72" name="" descr=""/>
          <p:cNvPicPr/>
          <p:nvPr/>
        </p:nvPicPr>
        <p:blipFill>
          <a:blip r:embed="rId1"/>
          <a:stretch/>
        </p:blipFill>
        <p:spPr>
          <a:xfrm>
            <a:off x="6475680" y="1087920"/>
            <a:ext cx="3239280" cy="1251360"/>
          </a:xfrm>
          <a:prstGeom prst="rect">
            <a:avLst/>
          </a:prstGeom>
          <a:ln w="0">
            <a:noFill/>
          </a:ln>
        </p:spPr>
      </p:pic>
      <p:sp>
        <p:nvSpPr>
          <p:cNvPr id="173" name=""/>
          <p:cNvSpPr/>
          <p:nvPr/>
        </p:nvSpPr>
        <p:spPr>
          <a:xfrm>
            <a:off x="7560000" y="1087920"/>
            <a:ext cx="975240" cy="125136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67"/>
          <p:cNvSpPr/>
          <p:nvPr/>
        </p:nvSpPr>
        <p:spPr>
          <a:xfrm>
            <a:off x="360000" y="18295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YOLO Inference</a:t>
            </a:r>
            <a:endParaRPr b="0" lang="pt-BR" sz="20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COLAB </a:t>
            </a:r>
            <a:r>
              <a:rPr b="0" i="1" lang="en-US" sz="1800" spc="-1" strike="noStrike" u="sng">
                <a:solidFill>
                  <a:srgbClr val="0000ff"/>
                </a:solidFill>
                <a:uFillTx/>
                <a:latin typeface="Calibri"/>
                <a:ea typeface="DejaVu Sans"/>
                <a:hlinkClick r:id="rId2"/>
              </a:rPr>
              <a:t>[LINK]</a:t>
            </a:r>
            <a:endParaRPr b="0" lang="pt-BR" sz="18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CPU (local)</a:t>
            </a:r>
            <a:endParaRPr b="0" lang="pt-BR" sz="2000" spc="-1" strike="noStrike">
              <a:latin typeface="Arial"/>
            </a:endParaRPr>
          </a:p>
          <a:p>
            <a:pPr lvl="2" marL="648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u="sng">
                <a:solidFill>
                  <a:srgbClr val="0000ff"/>
                </a:solidFill>
                <a:uFillTx/>
                <a:latin typeface="Calibri"/>
                <a:ea typeface="DejaVu Sans"/>
                <a:hlinkClick r:id="rId3"/>
              </a:rPr>
              <a:t>https://github.com/Asadullah-Dal17/yolov4-opencv-python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83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Segmentation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76" name="CustomShape 84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7" name="CustomShape 85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78" name="CustomShape 86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79" name="Text Box 15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80" name="" descr=""/>
          <p:cNvPicPr/>
          <p:nvPr/>
        </p:nvPicPr>
        <p:blipFill>
          <a:blip r:embed="rId1"/>
          <a:stretch/>
        </p:blipFill>
        <p:spPr>
          <a:xfrm>
            <a:off x="795240" y="2340000"/>
            <a:ext cx="8384040" cy="3239280"/>
          </a:xfrm>
          <a:prstGeom prst="rect">
            <a:avLst/>
          </a:prstGeom>
          <a:ln w="0">
            <a:noFill/>
          </a:ln>
        </p:spPr>
      </p:pic>
      <p:sp>
        <p:nvSpPr>
          <p:cNvPr id="181" name=""/>
          <p:cNvSpPr/>
          <p:nvPr/>
        </p:nvSpPr>
        <p:spPr>
          <a:xfrm>
            <a:off x="6305040" y="2348640"/>
            <a:ext cx="2874240" cy="323064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45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Segmentation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83" name="CustomShape 46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4" name="CustomShape 47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85" name="CustomShape 48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86" name="Text Box 9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87" name="" descr=""/>
          <p:cNvPicPr/>
          <p:nvPr/>
        </p:nvPicPr>
        <p:blipFill>
          <a:blip r:embed="rId1"/>
          <a:stretch/>
        </p:blipFill>
        <p:spPr>
          <a:xfrm>
            <a:off x="6660000" y="1267920"/>
            <a:ext cx="3239280" cy="1251360"/>
          </a:xfrm>
          <a:prstGeom prst="rect">
            <a:avLst/>
          </a:prstGeom>
          <a:ln w="0">
            <a:noFill/>
          </a:ln>
        </p:spPr>
      </p:pic>
      <p:sp>
        <p:nvSpPr>
          <p:cNvPr id="188" name=""/>
          <p:cNvSpPr/>
          <p:nvPr/>
        </p:nvSpPr>
        <p:spPr>
          <a:xfrm>
            <a:off x="8820000" y="1267920"/>
            <a:ext cx="1074960" cy="125136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CustomShape 49"/>
          <p:cNvSpPr/>
          <p:nvPr/>
        </p:nvSpPr>
        <p:spPr>
          <a:xfrm>
            <a:off x="360000" y="18295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Classification at pixel level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pic>
        <p:nvPicPr>
          <p:cNvPr id="190" name="" descr=""/>
          <p:cNvPicPr/>
          <p:nvPr/>
        </p:nvPicPr>
        <p:blipFill>
          <a:blip r:embed="rId2"/>
          <a:stretch/>
        </p:blipFill>
        <p:spPr>
          <a:xfrm>
            <a:off x="620640" y="3058920"/>
            <a:ext cx="3698640" cy="2880360"/>
          </a:xfrm>
          <a:prstGeom prst="rect">
            <a:avLst/>
          </a:prstGeom>
          <a:ln w="0">
            <a:noFill/>
          </a:ln>
        </p:spPr>
      </p:pic>
      <p:pic>
        <p:nvPicPr>
          <p:cNvPr id="191" name="" descr=""/>
          <p:cNvPicPr/>
          <p:nvPr/>
        </p:nvPicPr>
        <p:blipFill>
          <a:blip r:embed="rId3"/>
          <a:stretch/>
        </p:blipFill>
        <p:spPr>
          <a:xfrm>
            <a:off x="4549680" y="3045600"/>
            <a:ext cx="4989600" cy="2893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51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Segmentation – Mask RCNN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93" name="CustomShape 52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4" name="CustomShape 53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95" name="CustomShape 54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96" name="Text Box 10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97" name="" descr=""/>
          <p:cNvPicPr/>
          <p:nvPr/>
        </p:nvPicPr>
        <p:blipFill>
          <a:blip r:embed="rId1"/>
          <a:stretch/>
        </p:blipFill>
        <p:spPr>
          <a:xfrm>
            <a:off x="6660360" y="1267920"/>
            <a:ext cx="3239280" cy="1251360"/>
          </a:xfrm>
          <a:prstGeom prst="rect">
            <a:avLst/>
          </a:prstGeom>
          <a:ln w="0">
            <a:noFill/>
          </a:ln>
        </p:spPr>
      </p:pic>
      <p:sp>
        <p:nvSpPr>
          <p:cNvPr id="198" name=""/>
          <p:cNvSpPr/>
          <p:nvPr/>
        </p:nvSpPr>
        <p:spPr>
          <a:xfrm>
            <a:off x="8820000" y="1267920"/>
            <a:ext cx="1074960" cy="125136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CustomShape 55"/>
          <p:cNvSpPr/>
          <p:nvPr/>
        </p:nvSpPr>
        <p:spPr>
          <a:xfrm>
            <a:off x="360360" y="18295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Faster R-CNN with Binary Mask (2017) 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2"/>
          <a:stretch/>
        </p:blipFill>
        <p:spPr>
          <a:xfrm>
            <a:off x="1186560" y="2278440"/>
            <a:ext cx="7812720" cy="4380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57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Segmentation - UNET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02" name="CustomShape 58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03" name="CustomShape 59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204" name="CustomShape 60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205" name="Text Box 11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206" name="CustomShape 61"/>
          <p:cNvSpPr/>
          <p:nvPr/>
        </p:nvSpPr>
        <p:spPr>
          <a:xfrm>
            <a:off x="360000" y="18295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U-Net (Encoder and Decoder) 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pic>
        <p:nvPicPr>
          <p:cNvPr id="207" name="" descr=""/>
          <p:cNvPicPr/>
          <p:nvPr/>
        </p:nvPicPr>
        <p:blipFill>
          <a:blip r:embed="rId1"/>
          <a:stretch/>
        </p:blipFill>
        <p:spPr>
          <a:xfrm>
            <a:off x="1800000" y="2471760"/>
            <a:ext cx="6599880" cy="4184640"/>
          </a:xfrm>
          <a:prstGeom prst="rect">
            <a:avLst/>
          </a:prstGeom>
          <a:ln w="0">
            <a:noFill/>
          </a:ln>
        </p:spPr>
      </p:pic>
      <p:sp>
        <p:nvSpPr>
          <p:cNvPr id="208" name=""/>
          <p:cNvSpPr/>
          <p:nvPr/>
        </p:nvSpPr>
        <p:spPr>
          <a:xfrm>
            <a:off x="1620000" y="2340000"/>
            <a:ext cx="3419640" cy="4316400"/>
          </a:xfrm>
          <a:prstGeom prst="rect">
            <a:avLst/>
          </a:prstGeom>
          <a:solidFill>
            <a:srgbClr val="ff0000">
              <a:alpha val="5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"/>
          <p:cNvSpPr/>
          <p:nvPr/>
        </p:nvSpPr>
        <p:spPr>
          <a:xfrm>
            <a:off x="5040000" y="2340000"/>
            <a:ext cx="3419640" cy="4316400"/>
          </a:xfrm>
          <a:prstGeom prst="rect">
            <a:avLst/>
          </a:prstGeom>
          <a:solidFill>
            <a:srgbClr val="2a6099">
              <a:alpha val="5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"/>
          <p:cNvSpPr/>
          <p:nvPr/>
        </p:nvSpPr>
        <p:spPr>
          <a:xfrm>
            <a:off x="1260000" y="4500000"/>
            <a:ext cx="899640" cy="179640"/>
          </a:xfrm>
          <a:prstGeom prst="rect">
            <a:avLst/>
          </a:prstGeom>
          <a:solidFill>
            <a:srgbClr val="ff0000">
              <a:alpha val="5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Arial"/>
                <a:ea typeface="DejaVu Sans"/>
              </a:rPr>
              <a:t>Encoder</a:t>
            </a:r>
            <a:endParaRPr b="0" lang="pt-BR" sz="1200" spc="-1" strike="noStrike">
              <a:latin typeface="Arial"/>
            </a:endParaRPr>
          </a:p>
        </p:txBody>
      </p:sp>
      <p:sp>
        <p:nvSpPr>
          <p:cNvPr id="211" name=""/>
          <p:cNvSpPr/>
          <p:nvPr/>
        </p:nvSpPr>
        <p:spPr>
          <a:xfrm>
            <a:off x="7920000" y="4500000"/>
            <a:ext cx="899640" cy="179640"/>
          </a:xfrm>
          <a:prstGeom prst="rect">
            <a:avLst/>
          </a:prstGeom>
          <a:solidFill>
            <a:srgbClr val="2a6099">
              <a:alpha val="5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1200" spc="-1" strike="noStrike">
                <a:solidFill>
                  <a:srgbClr val="000000"/>
                </a:solidFill>
                <a:latin typeface="Arial"/>
                <a:ea typeface="DejaVu Sans"/>
              </a:rPr>
              <a:t>Decoder</a:t>
            </a:r>
            <a:endParaRPr b="0" lang="pt-BR" sz="1200" spc="-1" strike="noStrike">
              <a:latin typeface="Arial"/>
            </a:endParaRPr>
          </a:p>
        </p:txBody>
      </p:sp>
      <p:pic>
        <p:nvPicPr>
          <p:cNvPr id="212" name="" descr=""/>
          <p:cNvPicPr/>
          <p:nvPr/>
        </p:nvPicPr>
        <p:blipFill>
          <a:blip r:embed="rId2"/>
          <a:stretch/>
        </p:blipFill>
        <p:spPr>
          <a:xfrm>
            <a:off x="6660720" y="1267920"/>
            <a:ext cx="3239280" cy="1251360"/>
          </a:xfrm>
          <a:prstGeom prst="rect">
            <a:avLst/>
          </a:prstGeom>
          <a:ln w="0">
            <a:noFill/>
          </a:ln>
        </p:spPr>
      </p:pic>
      <p:sp>
        <p:nvSpPr>
          <p:cNvPr id="213" name=""/>
          <p:cNvSpPr/>
          <p:nvPr/>
        </p:nvSpPr>
        <p:spPr>
          <a:xfrm>
            <a:off x="8820360" y="1267920"/>
            <a:ext cx="1074960" cy="125136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69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Let’s Code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215" name="CustomShape 70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216" name="CustomShape 71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217" name="CustomShape 72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218" name="Text Box 13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219" name="CustomShape 73"/>
          <p:cNvSpPr/>
          <p:nvPr/>
        </p:nvSpPr>
        <p:spPr>
          <a:xfrm>
            <a:off x="360000" y="18295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U-NET (Training and Inference)</a:t>
            </a:r>
            <a:endParaRPr b="0" lang="pt-BR" sz="20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1800" spc="-1" strike="noStrike" u="sng">
                <a:solidFill>
                  <a:srgbClr val="0000ff"/>
                </a:solidFill>
                <a:uFillTx/>
                <a:latin typeface="Calibri"/>
                <a:ea typeface="DejaVu Sans"/>
                <a:hlinkClick r:id="rId1"/>
              </a:rPr>
              <a:t>[LINK]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220" name="" descr=""/>
          <p:cNvPicPr/>
          <p:nvPr/>
        </p:nvPicPr>
        <p:blipFill>
          <a:blip r:embed="rId2"/>
          <a:stretch/>
        </p:blipFill>
        <p:spPr>
          <a:xfrm>
            <a:off x="6660360" y="1267920"/>
            <a:ext cx="3239280" cy="1251360"/>
          </a:xfrm>
          <a:prstGeom prst="rect">
            <a:avLst/>
          </a:prstGeom>
          <a:ln w="0">
            <a:noFill/>
          </a:ln>
        </p:spPr>
      </p:pic>
      <p:sp>
        <p:nvSpPr>
          <p:cNvPr id="221" name=""/>
          <p:cNvSpPr/>
          <p:nvPr/>
        </p:nvSpPr>
        <p:spPr>
          <a:xfrm>
            <a:off x="8820360" y="1267920"/>
            <a:ext cx="1074960" cy="125136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Topics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360000" y="198000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Review of Lecture 10 – CNN Applications and Tricks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Classification vs Segmentation</a:t>
            </a:r>
            <a:endParaRPr b="0" lang="pt-BR" sz="2000" spc="-1" strike="noStrike">
              <a:latin typeface="Arial"/>
            </a:endParaRPr>
          </a:p>
          <a:p>
            <a:pPr lvl="1" marL="6732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Classification</a:t>
            </a:r>
            <a:endParaRPr b="0" lang="pt-BR" sz="2000" spc="-1" strike="noStrike">
              <a:latin typeface="Arial"/>
            </a:endParaRPr>
          </a:p>
          <a:p>
            <a:pPr lvl="1" marL="6732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Object Detection</a:t>
            </a:r>
            <a:endParaRPr b="0" lang="pt-BR" sz="2000" spc="-1" strike="noStrike">
              <a:latin typeface="Arial"/>
            </a:endParaRPr>
          </a:p>
          <a:p>
            <a:pPr lvl="1" marL="6732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Segmentation</a:t>
            </a:r>
            <a:endParaRPr b="0" lang="pt-BR" sz="20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Practice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Classification vs Segmentation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5" name="CustomShape 3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96" name="CustomShape 4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97" name="Text Box 3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tretch/>
        </p:blipFill>
        <p:spPr>
          <a:xfrm>
            <a:off x="795240" y="2340000"/>
            <a:ext cx="8384040" cy="323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8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Classification 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00" name="CustomShape 9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1" name="CustomShape 10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02" name="CustomShape 11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03" name="Text Box 2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04" name="" descr=""/>
          <p:cNvPicPr/>
          <p:nvPr/>
        </p:nvPicPr>
        <p:blipFill>
          <a:blip r:embed="rId1"/>
          <a:stretch/>
        </p:blipFill>
        <p:spPr>
          <a:xfrm>
            <a:off x="1260000" y="2707560"/>
            <a:ext cx="8099280" cy="3051720"/>
          </a:xfrm>
          <a:prstGeom prst="rect">
            <a:avLst/>
          </a:prstGeom>
          <a:ln w="0">
            <a:noFill/>
          </a:ln>
        </p:spPr>
      </p:pic>
      <p:pic>
        <p:nvPicPr>
          <p:cNvPr id="105" name="" descr=""/>
          <p:cNvPicPr/>
          <p:nvPr/>
        </p:nvPicPr>
        <p:blipFill>
          <a:blip r:embed="rId2"/>
          <a:stretch/>
        </p:blipFill>
        <p:spPr>
          <a:xfrm>
            <a:off x="7380000" y="825480"/>
            <a:ext cx="2334960" cy="901800"/>
          </a:xfrm>
          <a:prstGeom prst="rect">
            <a:avLst/>
          </a:prstGeom>
          <a:ln w="0">
            <a:noFill/>
          </a:ln>
        </p:spPr>
      </p:pic>
      <p:sp>
        <p:nvSpPr>
          <p:cNvPr id="106" name=""/>
          <p:cNvSpPr/>
          <p:nvPr/>
        </p:nvSpPr>
        <p:spPr>
          <a:xfrm>
            <a:off x="7380000" y="825480"/>
            <a:ext cx="795240" cy="90180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78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Object Detection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08" name="CustomShape 79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9" name="CustomShape 80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10" name="CustomShape 81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11" name="Text Box 14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1"/>
          <a:stretch/>
        </p:blipFill>
        <p:spPr>
          <a:xfrm>
            <a:off x="795240" y="2340000"/>
            <a:ext cx="8384040" cy="3239280"/>
          </a:xfrm>
          <a:prstGeom prst="rect">
            <a:avLst/>
          </a:prstGeom>
          <a:ln w="0">
            <a:noFill/>
          </a:ln>
        </p:spPr>
      </p:pic>
      <p:sp>
        <p:nvSpPr>
          <p:cNvPr id="113" name=""/>
          <p:cNvSpPr/>
          <p:nvPr/>
        </p:nvSpPr>
        <p:spPr>
          <a:xfrm>
            <a:off x="3420000" y="2340000"/>
            <a:ext cx="2874240" cy="323064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6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Object Detection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15" name="CustomShape 7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6" name="CustomShape 12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17" name="CustomShape 13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18" name="Text Box 1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1"/>
          <a:srcRect l="0" t="15847" r="0" b="0"/>
          <a:stretch/>
        </p:blipFill>
        <p:spPr>
          <a:xfrm>
            <a:off x="2686320" y="2411280"/>
            <a:ext cx="5412960" cy="4091760"/>
          </a:xfrm>
          <a:prstGeom prst="rect">
            <a:avLst/>
          </a:prstGeom>
          <a:ln w="0">
            <a:noFill/>
          </a:ln>
        </p:spPr>
      </p:pic>
      <p:pic>
        <p:nvPicPr>
          <p:cNvPr id="120" name="" descr=""/>
          <p:cNvPicPr/>
          <p:nvPr/>
        </p:nvPicPr>
        <p:blipFill>
          <a:blip r:embed="rId2"/>
          <a:stretch/>
        </p:blipFill>
        <p:spPr>
          <a:xfrm>
            <a:off x="7380000" y="825480"/>
            <a:ext cx="2334960" cy="901800"/>
          </a:xfrm>
          <a:prstGeom prst="rect">
            <a:avLst/>
          </a:prstGeom>
          <a:ln w="0">
            <a:noFill/>
          </a:ln>
        </p:spPr>
      </p:pic>
      <p:sp>
        <p:nvSpPr>
          <p:cNvPr id="121" name=""/>
          <p:cNvSpPr/>
          <p:nvPr/>
        </p:nvSpPr>
        <p:spPr>
          <a:xfrm>
            <a:off x="8096040" y="825480"/>
            <a:ext cx="795240" cy="90180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20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Object Detection - RCNN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23" name="CustomShape 21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4" name="CustomShape 22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25" name="CustomShape 23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26" name="Text Box 5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27" name="" descr=""/>
          <p:cNvPicPr/>
          <p:nvPr/>
        </p:nvPicPr>
        <p:blipFill>
          <a:blip r:embed="rId1"/>
          <a:stretch/>
        </p:blipFill>
        <p:spPr>
          <a:xfrm>
            <a:off x="7380000" y="825480"/>
            <a:ext cx="2334960" cy="901800"/>
          </a:xfrm>
          <a:prstGeom prst="rect">
            <a:avLst/>
          </a:prstGeom>
          <a:ln w="0">
            <a:noFill/>
          </a:ln>
        </p:spPr>
      </p:pic>
      <p:sp>
        <p:nvSpPr>
          <p:cNvPr id="128" name=""/>
          <p:cNvSpPr/>
          <p:nvPr/>
        </p:nvSpPr>
        <p:spPr>
          <a:xfrm>
            <a:off x="8096040" y="825480"/>
            <a:ext cx="795240" cy="90180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15"/>
          <p:cNvSpPr/>
          <p:nvPr/>
        </p:nvSpPr>
        <p:spPr>
          <a:xfrm>
            <a:off x="360000" y="183600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Region Based Convolutional Neural Network (2014) - Ross Girshick</a:t>
            </a:r>
            <a:endParaRPr b="0" lang="pt-BR" sz="20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Selective Search Algorithm (Region Proposal)</a:t>
            </a:r>
            <a:endParaRPr b="0" lang="pt-BR" sz="2000" spc="-1" strike="noStrike">
              <a:latin typeface="Arial"/>
            </a:endParaRPr>
          </a:p>
          <a:p>
            <a:pPr lvl="1" marL="432000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CNN (Classification)</a:t>
            </a:r>
            <a:endParaRPr b="0" lang="pt-BR" sz="2000" spc="-1" strike="noStrike">
              <a:latin typeface="Arial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2"/>
          <a:stretch/>
        </p:blipFill>
        <p:spPr>
          <a:xfrm>
            <a:off x="1620000" y="3600000"/>
            <a:ext cx="7199280" cy="251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33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Object Detection - RCNN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32" name="CustomShape 34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3" name="CustomShape 35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34" name="CustomShape 36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35" name="Text Box 7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36" name="" descr=""/>
          <p:cNvPicPr/>
          <p:nvPr/>
        </p:nvPicPr>
        <p:blipFill>
          <a:blip r:embed="rId1"/>
          <a:stretch/>
        </p:blipFill>
        <p:spPr>
          <a:xfrm>
            <a:off x="7380000" y="825480"/>
            <a:ext cx="2334960" cy="901800"/>
          </a:xfrm>
          <a:prstGeom prst="rect">
            <a:avLst/>
          </a:prstGeom>
          <a:ln w="0">
            <a:noFill/>
          </a:ln>
        </p:spPr>
      </p:pic>
      <p:sp>
        <p:nvSpPr>
          <p:cNvPr id="137" name=""/>
          <p:cNvSpPr/>
          <p:nvPr/>
        </p:nvSpPr>
        <p:spPr>
          <a:xfrm>
            <a:off x="8096040" y="825480"/>
            <a:ext cx="795240" cy="90180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37"/>
          <p:cNvSpPr/>
          <p:nvPr/>
        </p:nvSpPr>
        <p:spPr>
          <a:xfrm>
            <a:off x="360000" y="183600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Selective Search Algorithm (Region Proposal)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pic>
        <p:nvPicPr>
          <p:cNvPr id="139" name="" descr=""/>
          <p:cNvPicPr/>
          <p:nvPr/>
        </p:nvPicPr>
        <p:blipFill>
          <a:blip r:embed="rId2"/>
          <a:stretch/>
        </p:blipFill>
        <p:spPr>
          <a:xfrm>
            <a:off x="1080000" y="2510280"/>
            <a:ext cx="7819560" cy="3609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6"/>
          <p:cNvSpPr/>
          <p:nvPr/>
        </p:nvSpPr>
        <p:spPr>
          <a:xfrm>
            <a:off x="360000" y="360000"/>
            <a:ext cx="9355320" cy="89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ffffff"/>
                </a:solidFill>
                <a:latin typeface="Latin Modern Sans"/>
                <a:ea typeface="DejaVu Sans"/>
              </a:rPr>
              <a:t>Object Detection - RCNN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141" name="CustomShape 17"/>
          <p:cNvSpPr/>
          <p:nvPr/>
        </p:nvSpPr>
        <p:spPr>
          <a:xfrm>
            <a:off x="897120" y="6886080"/>
            <a:ext cx="644256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2" name="CustomShape 18"/>
          <p:cNvSpPr/>
          <p:nvPr/>
        </p:nvSpPr>
        <p:spPr>
          <a:xfrm>
            <a:off x="7608600" y="6886080"/>
            <a:ext cx="2280600" cy="3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Lecture</a:t>
            </a:r>
            <a:r>
              <a:rPr b="0" lang="pt-BR" sz="1800" spc="-1" strike="noStrike">
                <a:solidFill>
                  <a:srgbClr val="000000"/>
                </a:solidFill>
                <a:latin typeface="Arial"/>
                <a:ea typeface="DejaVu Sans"/>
              </a:rPr>
              <a:t> 11</a:t>
            </a: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pt-BR" sz="1800" spc="-1" strike="noStrike">
              <a:latin typeface="Arial"/>
            </a:endParaRPr>
          </a:p>
        </p:txBody>
      </p:sp>
      <p:sp>
        <p:nvSpPr>
          <p:cNvPr id="143" name="CustomShape 19"/>
          <p:cNvSpPr/>
          <p:nvPr/>
        </p:nvSpPr>
        <p:spPr>
          <a:xfrm>
            <a:off x="360000" y="18277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 marL="3600"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  <p:sp>
        <p:nvSpPr>
          <p:cNvPr id="144" name="Text Box 4"/>
          <p:cNvSpPr/>
          <p:nvPr/>
        </p:nvSpPr>
        <p:spPr>
          <a:xfrm>
            <a:off x="360000" y="1647720"/>
            <a:ext cx="8317440" cy="454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8680" bIns="45000" anchor="t">
            <a:noAutofit/>
          </a:bodyPr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192240"/>
                <a:tab algn="l" pos="649440"/>
                <a:tab algn="l" pos="1106640"/>
                <a:tab algn="l" pos="1563840"/>
                <a:tab algn="l" pos="2021040"/>
                <a:tab algn="l" pos="2478240"/>
                <a:tab algn="l" pos="2935440"/>
                <a:tab algn="l" pos="3392640"/>
                <a:tab algn="l" pos="3849840"/>
                <a:tab algn="l" pos="4307040"/>
                <a:tab algn="l" pos="4764240"/>
                <a:tab algn="l" pos="5221440"/>
                <a:tab algn="l" pos="5678640"/>
                <a:tab algn="l" pos="6135840"/>
                <a:tab algn="l" pos="6593040"/>
                <a:tab algn="l" pos="7050240"/>
                <a:tab algn="l" pos="7507440"/>
                <a:tab algn="l" pos="7964640"/>
                <a:tab algn="l" pos="8421840"/>
                <a:tab algn="l" pos="8879040"/>
                <a:tab algn="l" pos="9336240"/>
              </a:tabLst>
            </a:pPr>
            <a:endParaRPr b="0" lang="pt-BR" sz="1800" spc="-1" strike="noStrike">
              <a:latin typeface="Arial"/>
            </a:endParaRPr>
          </a:p>
        </p:txBody>
      </p:sp>
      <p:pic>
        <p:nvPicPr>
          <p:cNvPr id="145" name="" descr=""/>
          <p:cNvPicPr/>
          <p:nvPr/>
        </p:nvPicPr>
        <p:blipFill>
          <a:blip r:embed="rId1"/>
          <a:stretch/>
        </p:blipFill>
        <p:spPr>
          <a:xfrm>
            <a:off x="6475680" y="1087920"/>
            <a:ext cx="3239280" cy="1251360"/>
          </a:xfrm>
          <a:prstGeom prst="rect">
            <a:avLst/>
          </a:prstGeom>
          <a:ln w="0">
            <a:noFill/>
          </a:ln>
        </p:spPr>
      </p:pic>
      <p:sp>
        <p:nvSpPr>
          <p:cNvPr id="146" name=""/>
          <p:cNvSpPr/>
          <p:nvPr/>
        </p:nvSpPr>
        <p:spPr>
          <a:xfrm>
            <a:off x="7560000" y="1087920"/>
            <a:ext cx="975240" cy="1251360"/>
          </a:xfrm>
          <a:prstGeom prst="rect">
            <a:avLst/>
          </a:prstGeom>
          <a:solidFill>
            <a:srgbClr val="729fcf">
              <a:alpha val="71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147" name="" descr=""/>
          <p:cNvPicPr/>
          <p:nvPr/>
        </p:nvPicPr>
        <p:blipFill>
          <a:blip r:embed="rId2"/>
          <a:srcRect l="1367" t="7139" r="4494" b="9160"/>
          <a:stretch/>
        </p:blipFill>
        <p:spPr>
          <a:xfrm>
            <a:off x="1800000" y="3216960"/>
            <a:ext cx="7245720" cy="3622320"/>
          </a:xfrm>
          <a:prstGeom prst="rect">
            <a:avLst/>
          </a:prstGeom>
          <a:ln w="0">
            <a:noFill/>
          </a:ln>
        </p:spPr>
      </p:pic>
      <p:sp>
        <p:nvSpPr>
          <p:cNvPr id="148" name="CustomShape 25"/>
          <p:cNvSpPr/>
          <p:nvPr/>
        </p:nvSpPr>
        <p:spPr>
          <a:xfrm>
            <a:off x="360000" y="1829520"/>
            <a:ext cx="9175320" cy="467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R-CNN: Selective Search-&gt;CNN</a:t>
            </a:r>
            <a:endParaRPr b="0" lang="pt-BR" sz="20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Fast: End-to-end (Sel. Search-&gt;ROI Pooling→FC)</a:t>
            </a:r>
            <a:endParaRPr b="0" lang="pt-BR" sz="2000" spc="-1" strike="noStrike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1c1c1c"/>
                </a:solidFill>
                <a:latin typeface="Calibri"/>
                <a:ea typeface="DejaVu Sans"/>
              </a:rPr>
              <a:t>Faster: Region Proposal Network (RPN)</a:t>
            </a: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6639</TotalTime>
  <Application>LibreOffice/7.3.6.2$Linux_X86_64 LibreOffice_project/30$Build-2</Application>
  <AppVersion>15.0000</AppVersion>
  <Words>303</Words>
  <Paragraphs>131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2021-04-28T18:38:02Z</dcterms:created>
  <dc:creator/>
  <dc:description/>
  <dc:language>en-US</dc:language>
  <cp:lastModifiedBy/>
  <dcterms:modified xsi:type="dcterms:W3CDTF">2022-11-02T08:35:16Z</dcterms:modified>
  <cp:revision>156</cp:revision>
  <dc:subject/>
  <dc:title>Alizarin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0</vt:bool>
  </property>
  <property fmtid="{D5CDD505-2E9C-101B-9397-08002B2CF9AE}" pid="4" name="KSOProductBuildVer">
    <vt:lpwstr>1033-11.1.0.10161</vt:lpwstr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14</vt:i4>
  </property>
  <property fmtid="{D5CDD505-2E9C-101B-9397-08002B2CF9AE}" pid="8" name="PresentationFormat">
    <vt:lpwstr>Personalizar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14</vt:i4>
  </property>
</Properties>
</file>